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9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82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2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119AB-ADE2-4E65-AE72-CFC17D65832D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691BE-615F-48FE-9B81-76C21F60FF8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310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ea typeface="PMingLiU" charset="-120"/>
              </a:rPr>
              <a:t>Reference:</a:t>
            </a:r>
            <a:r>
              <a:rPr lang="en-US" altLang="zh-TW" baseline="0" dirty="0" smtClean="0">
                <a:ea typeface="PMingLiU" charset="-120"/>
              </a:rPr>
              <a:t> HKFWS &amp; CUHK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PMingLiU" charset="-120"/>
                <a:cs typeface="+mn-cs"/>
              </a:rPr>
              <a:t>Internet-based Family and Youth Mental Health Research: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PMingLiU" charset="-120"/>
                <a:cs typeface="+mn-cs"/>
              </a:rPr>
              <a:t>A Study on Youth’s Digital Usage Habit in Relation to Family Relationships</a:t>
            </a:r>
            <a:endParaRPr lang="zh-TW" altLang="zh-HK" dirty="0" smtClean="0">
              <a:effectLst/>
              <a:ea typeface="PMingLiU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10B3-2B81-5E4B-B628-CED7D07EC213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44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>
                <a:ea typeface="PMingLiU" charset="-120"/>
              </a:rPr>
              <a:t>http://youth.clic.org.hk/tc/topics/Cyber-crimes/</a:t>
            </a:r>
            <a:endParaRPr lang="zh-HK" altLang="en-US" dirty="0">
              <a:ea typeface="PMingLiU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EA764-ACB8-42B2-A79F-00AEAAE1E714}" type="slidenum">
              <a:rPr lang="zh-HK" altLang="en-US">
                <a:solidFill>
                  <a:prstClr val="black"/>
                </a:solidFill>
              </a:rPr>
              <a:pPr/>
              <a:t>35</a:t>
            </a:fld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0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HK" sz="1200" kern="1200" dirty="0" smtClean="0">
              <a:solidFill>
                <a:schemeClr val="tx1"/>
              </a:solidFill>
              <a:effectLst/>
              <a:ea typeface="PMingLiU" charset="-120"/>
              <a:cs typeface="+mn-cs"/>
            </a:endParaRPr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9E797B-B869-4F71-AA6F-5CC7F1EEEE8D}" type="slidenum">
              <a:rPr kumimoji="1" lang="zh-HK" altLang="en-US">
                <a:solidFill>
                  <a:prstClr val="black"/>
                </a:solidFill>
              </a:rPr>
              <a:pPr/>
              <a:t>37</a:t>
            </a:fld>
            <a:endParaRPr kumimoji="1"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0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PMingLiU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EA764-ACB8-42B2-A79F-00AEAAE1E714}" type="slidenum">
              <a:rPr lang="zh-HK" altLang="en-US">
                <a:solidFill>
                  <a:prstClr val="black"/>
                </a:solidFill>
              </a:rPr>
              <a:pPr/>
              <a:t>17</a:t>
            </a:fld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PMingLiU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EA764-ACB8-42B2-A79F-00AEAAE1E714}" type="slidenum">
              <a:rPr lang="zh-HK" altLang="en-US">
                <a:solidFill>
                  <a:prstClr val="black"/>
                </a:solidFill>
              </a:rPr>
              <a:pPr/>
              <a:t>18</a:t>
            </a:fld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2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>
              <a:solidFill>
                <a:srgbClr val="000000"/>
              </a:solidFill>
              <a:ea typeface="PMingLiU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EA764-ACB8-42B2-A79F-00AEAAE1E714}" type="slidenum">
              <a:rPr lang="zh-HK" altLang="en-US">
                <a:solidFill>
                  <a:prstClr val="black"/>
                </a:solidFill>
              </a:rPr>
              <a:pPr/>
              <a:t>19</a:t>
            </a:fld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95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>
              <a:solidFill>
                <a:schemeClr val="tx1"/>
              </a:solidFill>
              <a:ea typeface="PMingLiU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EA764-ACB8-42B2-A79F-00AEAAE1E714}" type="slidenum">
              <a:rPr lang="zh-HK" altLang="en-US">
                <a:solidFill>
                  <a:prstClr val="black"/>
                </a:solidFill>
              </a:rPr>
              <a:pPr/>
              <a:t>22</a:t>
            </a:fld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0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dirty="0" smtClean="0">
              <a:ea typeface="PMingLiU" charset="-120"/>
            </a:endParaRPr>
          </a:p>
        </p:txBody>
      </p:sp>
      <p:sp>
        <p:nvSpPr>
          <p:cNvPr id="1177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108D4B-E6AC-4EB7-B894-B3593A85838D}" type="slidenum">
              <a:rPr kumimoji="1" lang="zh-HK" altLang="en-US">
                <a:solidFill>
                  <a:prstClr val="black"/>
                </a:solidFill>
              </a:rPr>
              <a:pPr/>
              <a:t>25</a:t>
            </a:fld>
            <a:endParaRPr kumimoji="1"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3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ea typeface="PMingLiU" charset="-120"/>
              </a:rPr>
              <a:t>Reference: http://youth.clic.org.hk/tc/topics/Cyber-bullying/</a:t>
            </a:r>
            <a:endParaRPr lang="zh-TW" altLang="en-US" dirty="0" smtClean="0">
              <a:ea typeface="PMingLiU" charset="-120"/>
            </a:endParaRPr>
          </a:p>
          <a:p>
            <a:endParaRPr lang="zh-HK" altLang="en-US" dirty="0">
              <a:ea typeface="PMingLiU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FC316-2315-418C-99BA-7BED343F97A5}" type="slidenum">
              <a:rPr lang="zh-HK" altLang="en-US">
                <a:solidFill>
                  <a:prstClr val="black"/>
                </a:solidFill>
              </a:rPr>
              <a:pPr/>
              <a:t>27</a:t>
            </a:fld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52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dirty="0" smtClean="0">
              <a:ea typeface="PMingLiU" charset="-120"/>
            </a:endParaRPr>
          </a:p>
        </p:txBody>
      </p:sp>
      <p:sp>
        <p:nvSpPr>
          <p:cNvPr id="1095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8CC1C5-05A3-4D16-89A5-42015FCF8C2B}" type="slidenum">
              <a:rPr kumimoji="1" lang="zh-HK" altLang="en-US">
                <a:solidFill>
                  <a:prstClr val="black"/>
                </a:solidFill>
              </a:rPr>
              <a:pPr/>
              <a:t>31</a:t>
            </a:fld>
            <a:endParaRPr kumimoji="1"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1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>
              <a:ea typeface="PMingLiU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EA764-ACB8-42B2-A79F-00AEAAE1E714}" type="slidenum">
              <a:rPr lang="zh-HK" altLang="en-US">
                <a:solidFill>
                  <a:prstClr val="black"/>
                </a:solidFill>
              </a:rPr>
              <a:pPr/>
              <a:t>34</a:t>
            </a:fld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4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D12-0562-42F7-976C-7CCEF4AF54DE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D13-BD5D-41CF-BB10-2B86BA92D2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324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D12-0562-42F7-976C-7CCEF4AF54DE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D13-BD5D-41CF-BB10-2B86BA92D2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575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D12-0562-42F7-976C-7CCEF4AF54DE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D13-BD5D-41CF-BB10-2B86BA92D2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984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D12-0562-42F7-976C-7CCEF4AF54DE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D13-BD5D-41CF-BB10-2B86BA92D2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171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D12-0562-42F7-976C-7CCEF4AF54DE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D13-BD5D-41CF-BB10-2B86BA92D2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516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D12-0562-42F7-976C-7CCEF4AF54DE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D13-BD5D-41CF-BB10-2B86BA92D2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463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D12-0562-42F7-976C-7CCEF4AF54DE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D13-BD5D-41CF-BB10-2B86BA92D2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5219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D12-0562-42F7-976C-7CCEF4AF54DE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D13-BD5D-41CF-BB10-2B86BA92D2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715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D12-0562-42F7-976C-7CCEF4AF54DE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D13-BD5D-41CF-BB10-2B86BA92D2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426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D12-0562-42F7-976C-7CCEF4AF54DE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D13-BD5D-41CF-BB10-2B86BA92D2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95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9D12-0562-42F7-976C-7CCEF4AF54DE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D13-BD5D-41CF-BB10-2B86BA92D2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646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59D12-0562-42F7-976C-7CCEF4AF54DE}" type="datetimeFigureOut">
              <a:rPr lang="zh-HK" altLang="en-US" smtClean="0"/>
              <a:t>20/4/2017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6ED13-BD5D-41CF-BB10-2B86BA92D2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753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84094" y="1049029"/>
            <a:ext cx="6212542" cy="2906557"/>
          </a:xfrm>
        </p:spPr>
        <p:txBody>
          <a:bodyPr>
            <a:normAutofit/>
          </a:bodyPr>
          <a:lstStyle/>
          <a:p>
            <a:pPr>
              <a:lnSpc>
                <a:spcPts val="7000"/>
              </a:lnSpc>
            </a:pPr>
            <a:r>
              <a:rPr lang="zh-TW" altLang="en-US" sz="5500" b="1" dirty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家長</a:t>
            </a:r>
            <a:r>
              <a:rPr lang="zh-TW" altLang="en-US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教育</a:t>
            </a:r>
            <a: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/>
            </a:r>
            <a:b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TW" altLang="en-US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之</a:t>
            </a:r>
            <a: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/>
            </a:r>
            <a:b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TW" altLang="en-US" sz="5500" b="1" dirty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電子學習</a:t>
            </a:r>
            <a:endParaRPr lang="en-US" sz="5500" b="1" dirty="0">
              <a:solidFill>
                <a:srgbClr val="4AA8C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37729"/>
            <a:ext cx="9144000" cy="82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PMingLiU" charset="-12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2453" y="5661212"/>
            <a:ext cx="7606670" cy="1560816"/>
            <a:chOff x="318445" y="5572846"/>
            <a:chExt cx="8336912" cy="17106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3368" y="6155469"/>
              <a:ext cx="1810755" cy="5454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445" y="6155469"/>
              <a:ext cx="2633998" cy="5454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6645" y="5572846"/>
              <a:ext cx="2418712" cy="1710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78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8332" y="1077416"/>
            <a:ext cx="54597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</a:rPr>
              <a:t>給子女使用電子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產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</a:rPr>
              <a:t>品前</a:t>
            </a:r>
            <a:endParaRPr lang="en-US" sz="4000" b="1" dirty="0">
              <a:solidFill>
                <a:prstClr val="white"/>
              </a:solidFill>
              <a:latin typeface="PMingLiU" charset="-12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83139" y="1819357"/>
            <a:ext cx="4662678" cy="34835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上網的空間</a:t>
            </a:r>
            <a:r>
              <a:rPr lang="zh-TW" altLang="en-US" b="1" dirty="0" smtClean="0">
                <a:solidFill>
                  <a:prstClr val="white"/>
                </a:solidFill>
                <a:latin typeface="PMingLiU" charset="-120"/>
              </a:rPr>
              <a:t>：</a:t>
            </a: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公共的環境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避免上網的空間</a:t>
            </a:r>
            <a:r>
              <a:rPr lang="zh-TW" altLang="en-US" b="1" dirty="0" smtClean="0">
                <a:solidFill>
                  <a:prstClr val="white"/>
                </a:solidFill>
                <a:latin typeface="PMingLiU" charset="-120"/>
              </a:rPr>
              <a:t>：</a:t>
            </a: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房間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限量的數據計劃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借用</a:t>
            </a:r>
            <a:r>
              <a:rPr lang="en-US" altLang="zh-CN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vs</a:t>
            </a: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擁有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TW" sz="2800" b="1" dirty="0" smtClean="0">
                <a:solidFill>
                  <a:prstClr val="white"/>
                </a:solidFill>
                <a:latin typeface="PMingLiU" charset="-120"/>
              </a:rPr>
              <a:t>-</a:t>
            </a:r>
            <a:r>
              <a:rPr lang="zh-TW" altLang="en-US" sz="2800" b="1" dirty="0" smtClean="0">
                <a:solidFill>
                  <a:prstClr val="white"/>
                </a:solidFill>
                <a:latin typeface="PMingLiU" charset="-120"/>
              </a:rPr>
              <a:t> </a:t>
            </a:r>
            <a:r>
              <a:rPr lang="zh-CN" altLang="en-US" sz="2800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權利與責任</a:t>
            </a:r>
            <a:endParaRPr lang="en-US" altLang="zh-TW" sz="2800" b="1" dirty="0" smtClean="0">
              <a:solidFill>
                <a:prstClr val="white"/>
              </a:solidFill>
              <a:latin typeface="PMingLiU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訂立協議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TW" sz="2800" b="1" dirty="0" smtClean="0">
                <a:solidFill>
                  <a:prstClr val="white"/>
                </a:solidFill>
                <a:latin typeface="PMingLiU" charset="-120"/>
              </a:rPr>
              <a:t>-</a:t>
            </a:r>
            <a:r>
              <a:rPr lang="zh-TW" altLang="en-US" sz="2800" b="1" dirty="0" smtClean="0">
                <a:solidFill>
                  <a:prstClr val="white"/>
                </a:solidFill>
                <a:latin typeface="PMingLiU" charset="-120"/>
              </a:rPr>
              <a:t> </a:t>
            </a:r>
            <a:r>
              <a:rPr lang="zh-CN" altLang="en-US" sz="2800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使用時間及規則</a:t>
            </a:r>
            <a:endParaRPr lang="en-US" altLang="zh-TW" sz="2800" b="1" dirty="0">
              <a:solidFill>
                <a:prstClr val="white"/>
              </a:solidFill>
              <a:latin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93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580664" y="1347217"/>
            <a:ext cx="25560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協議錦囊</a:t>
            </a:r>
            <a:endParaRPr lang="zh-HK" altLang="en-US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543399" y="2473237"/>
            <a:ext cx="5157216" cy="34472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家長之間達成共識（一致性）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親子討論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雙方同意條款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結果及強化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zh-TW" altLang="zh-HK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因應上學日子及假期</a:t>
            </a: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進行</a:t>
            </a:r>
            <a:r>
              <a:rPr lang="zh-TW" altLang="zh-HK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調整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注意適用的成長階段（年齡）</a:t>
            </a:r>
            <a:endParaRPr lang="en-US" altLang="zh-TW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70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24475" y="1660890"/>
            <a:ext cx="4102838" cy="29111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定期</a:t>
            </a:r>
            <a:r>
              <a:rPr lang="zh-TW" altLang="en-US" b="1" dirty="0" smtClean="0">
                <a:solidFill>
                  <a:prstClr val="white"/>
                </a:solidFill>
                <a:latin typeface="PMingLiU" charset="-120"/>
              </a:rPr>
              <a:t>檢討</a:t>
            </a:r>
          </a:p>
          <a:p>
            <a:pPr lvl="1">
              <a:buFont typeface=".HelveticaNeueDeskInterface-Regular" charset="-120"/>
              <a:buChar char="~"/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討論及細化條款</a:t>
            </a:r>
            <a:endParaRPr lang="en-US" altLang="zh-TW" sz="2800" b="1" dirty="0" smtClean="0">
              <a:solidFill>
                <a:prstClr val="white"/>
              </a:solidFill>
              <a:latin typeface="PMingLiU" charset="-120"/>
            </a:endParaRPr>
          </a:p>
          <a:p>
            <a:pPr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根據孩子的成熟程度而施教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</a:endParaRPr>
          </a:p>
          <a:p>
            <a:pPr lvl="1">
              <a:buFont typeface=".HelveticaNeueDeskInterface-Regular" charset="-120"/>
              <a:buChar char="~"/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自律</a:t>
            </a:r>
            <a:r>
              <a:rPr lang="zh-TW" altLang="en-US" sz="2800" b="1" dirty="0">
                <a:solidFill>
                  <a:prstClr val="white"/>
                </a:solidFill>
                <a:latin typeface="PMingLiU" charset="-120"/>
              </a:rPr>
              <a:t>、</a:t>
            </a:r>
            <a:r>
              <a:rPr lang="zh-CN" altLang="en-US" sz="2800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學習以及發展的需要</a:t>
            </a:r>
            <a:endParaRPr lang="en-US" altLang="zh-TW" sz="2800" b="1" dirty="0">
              <a:solidFill>
                <a:prstClr val="white"/>
              </a:solidFill>
              <a:latin typeface="PMingLiU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8200" y="409598"/>
            <a:ext cx="7867600" cy="733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prstClr val="white"/>
                </a:solidFill>
                <a:latin typeface="PMingLiU" charset="-120"/>
              </a:rPr>
              <a:t>給子女使用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</a:rPr>
              <a:t>電子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產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</a:rPr>
              <a:t>品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</a:rPr>
              <a:t>後</a:t>
            </a:r>
            <a:endParaRPr lang="en-US" sz="4000" b="1" dirty="0">
              <a:solidFill>
                <a:prstClr val="white"/>
              </a:solidFill>
              <a:latin typeface="PMingLiU" charset="-12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899" y="1660890"/>
            <a:ext cx="3866170" cy="24712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觀察上網的行爲</a:t>
            </a:r>
            <a:endParaRPr lang="zh-TW" altLang="en-US" b="1" dirty="0" smtClean="0">
              <a:solidFill>
                <a:prstClr val="white"/>
              </a:solidFill>
              <a:latin typeface="PMingLiU" charset="-120"/>
            </a:endParaRPr>
          </a:p>
          <a:p>
            <a:pPr>
              <a:defRPr/>
            </a:pP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言而有信</a:t>
            </a:r>
            <a:endParaRPr lang="zh-TW" altLang="en-US" b="1" dirty="0" smtClean="0">
              <a:solidFill>
                <a:prstClr val="white"/>
              </a:solidFill>
              <a:latin typeface="PMingLiU" charset="-120"/>
            </a:endParaRPr>
          </a:p>
          <a:p>
            <a:pPr lvl="1">
              <a:buFont typeface=".HelveticaNeueDeskInterface-Regular" charset="-120"/>
              <a:buChar char="~"/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成功</a:t>
            </a:r>
            <a:r>
              <a:rPr lang="zh-TW" altLang="en-US" sz="2800" b="1" dirty="0">
                <a:solidFill>
                  <a:prstClr val="white"/>
                </a:solidFill>
                <a:latin typeface="PMingLiU" charset="-120"/>
              </a:rPr>
              <a:t>：</a:t>
            </a:r>
            <a:r>
              <a:rPr lang="zh-CN" altLang="en-US" sz="2800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肯定與強化</a:t>
            </a:r>
            <a:endParaRPr lang="en-US" altLang="zh-TW" sz="2800" b="1" dirty="0" smtClean="0">
              <a:solidFill>
                <a:prstClr val="white"/>
              </a:solidFill>
              <a:latin typeface="PMingLiU" charset="-120"/>
            </a:endParaRPr>
          </a:p>
          <a:p>
            <a:pPr lvl="1">
              <a:buFont typeface=".HelveticaNeueDeskInterface-Regular" charset="-120"/>
              <a:buChar char="~"/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失敗</a:t>
            </a:r>
            <a:r>
              <a:rPr lang="zh-TW" altLang="en-US" sz="2800" b="1" dirty="0">
                <a:solidFill>
                  <a:prstClr val="white"/>
                </a:solidFill>
                <a:latin typeface="PMingLiU" charset="-120"/>
              </a:rPr>
              <a:t>：</a:t>
            </a:r>
            <a:r>
              <a:rPr lang="zh-CN" altLang="en-US" sz="2800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提醒</a:t>
            </a:r>
            <a:r>
              <a:rPr lang="zh-TW" altLang="en-US" sz="2800" b="1" dirty="0">
                <a:solidFill>
                  <a:prstClr val="white"/>
                </a:solidFill>
                <a:latin typeface="PMingLiU" charset="-120"/>
              </a:rPr>
              <a:t>、</a:t>
            </a:r>
            <a:r>
              <a:rPr lang="zh-CN" altLang="en-US" sz="2800" b="1" dirty="0" smtClean="0">
                <a:solidFill>
                  <a:prstClr val="white"/>
                </a:solidFill>
                <a:latin typeface="PMingLiU" charset="-120"/>
                <a:ea typeface="PMingLiU" charset="-120"/>
              </a:rPr>
              <a:t>選擇及接受後果</a:t>
            </a:r>
            <a:endParaRPr lang="en-US" altLang="zh-TW" sz="2800" b="1" dirty="0" smtClean="0">
              <a:solidFill>
                <a:prstClr val="white"/>
              </a:solidFill>
              <a:latin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39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958399" y="2105452"/>
            <a:ext cx="408622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HK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子女需要</a:t>
            </a:r>
            <a:endParaRPr lang="zh-TW" altLang="zh-HK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767393" y="3088358"/>
            <a:ext cx="4086225" cy="2071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得到</a:t>
            </a:r>
            <a:r>
              <a:rPr lang="zh-TW" altLang="zh-HK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自由</a:t>
            </a: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及</a:t>
            </a:r>
            <a:r>
              <a:rPr lang="zh-TW" altLang="zh-HK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個人空間</a:t>
            </a:r>
            <a:endParaRPr lang="en-US" altLang="zh-HK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贏得</a:t>
            </a:r>
            <a:r>
              <a:rPr lang="zh-TW" altLang="en-US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朋輩間的認同</a:t>
            </a:r>
            <a:endParaRPr lang="en-US" altLang="zh-HK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獲得父母的尊重</a:t>
            </a:r>
            <a:endParaRPr lang="zh-TW" altLang="zh-HK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68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057886" y="2181727"/>
            <a:ext cx="4086225" cy="9972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prstClr val="white"/>
                </a:solidFill>
                <a:latin typeface="PMingLiU" charset="-120"/>
              </a:rPr>
              <a:t>家長角色</a:t>
            </a:r>
            <a:endParaRPr lang="zh-HK" altLang="en-US" sz="4000" b="1" dirty="0">
              <a:solidFill>
                <a:prstClr val="white"/>
              </a:solidFill>
              <a:latin typeface="PMingLiU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850837" y="3147264"/>
            <a:ext cx="4086225" cy="2071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持開放</a:t>
            </a:r>
            <a:r>
              <a:rPr lang="zh-TW" altLang="en-US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態度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r>
              <a:rPr lang="zh-TW" altLang="en-US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與子女建立</a:t>
            </a:r>
            <a:r>
              <a:rPr lang="zh-TW" altLang="en-US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互信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r>
              <a:rPr lang="zh-TW" altLang="en-US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與子女有效地溝通</a:t>
            </a:r>
            <a:endParaRPr lang="zh-TW" altLang="zh-HK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87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2797540" y="753148"/>
            <a:ext cx="496277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zh-HK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家長應如何協助子女使用</a:t>
            </a:r>
            <a:r>
              <a:rPr lang="zh-HK" altLang="zh-HK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電子屏幕</a:t>
            </a:r>
            <a:r>
              <a:rPr lang="zh-HK" altLang="zh-HK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產</a:t>
            </a:r>
            <a:r>
              <a:rPr lang="zh-HK" altLang="zh-HK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品</a:t>
            </a:r>
            <a:r>
              <a:rPr lang="zh-TW" altLang="zh-HK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？</a:t>
            </a:r>
            <a:endParaRPr lang="zh-HK" altLang="en-US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481651" y="2314330"/>
            <a:ext cx="6916350" cy="36970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1. </a:t>
            </a:r>
            <a:r>
              <a:rPr lang="zh-TW" altLang="en-US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培養子女建立</a:t>
            </a:r>
            <a:r>
              <a:rPr lang="zh-HK" altLang="en-US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良好的品格</a:t>
            </a:r>
            <a:endParaRPr lang="en-US" altLang="zh-HK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 lvl="1"/>
            <a:r>
              <a:rPr lang="zh-HK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先求知後消閒</a:t>
            </a:r>
            <a:endParaRPr lang="en-US" altLang="zh-TW" sz="28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 lvl="1"/>
            <a:r>
              <a:rPr lang="zh-TW" altLang="zh-HK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責任感</a:t>
            </a:r>
            <a:r>
              <a:rPr lang="zh-TW" altLang="zh-HK" sz="2800" b="1" dirty="0">
                <a:solidFill>
                  <a:prstClr val="white"/>
                </a:solidFill>
                <a:latin typeface="PMingLiU" charset="-120"/>
              </a:rPr>
              <a:t>、</a:t>
            </a:r>
            <a:r>
              <a:rPr lang="zh-TW" altLang="zh-HK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尊重他人</a:t>
            </a:r>
            <a:r>
              <a:rPr lang="zh-TW" altLang="zh-HK" sz="2800" b="1" dirty="0">
                <a:solidFill>
                  <a:prstClr val="white"/>
                </a:solidFill>
                <a:latin typeface="PMingLiU" charset="-120"/>
              </a:rPr>
              <a:t>、</a:t>
            </a:r>
            <a:r>
              <a:rPr lang="zh-TW" altLang="zh-HK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有紀律及同理心</a:t>
            </a:r>
            <a:endParaRPr lang="en-US" altLang="zh-TW" sz="28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2. </a:t>
            </a: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培養資訊素養及批判性思維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 lvl="1"/>
            <a:r>
              <a:rPr lang="zh-CN" altLang="en-US" sz="2800" b="1" dirty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提升辨別資訊來源準確可靠的能力</a:t>
            </a:r>
            <a:endParaRPr lang="en-US" altLang="zh-TW" sz="28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3. </a:t>
            </a: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採用有效的管教方式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 lvl="1"/>
            <a:r>
              <a:rPr lang="en-US" altLang="zh-TW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APP</a:t>
            </a:r>
            <a:r>
              <a:rPr lang="zh-TW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世代親子關係方程式</a:t>
            </a:r>
            <a:endParaRPr lang="en-US" altLang="zh-TW" sz="28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zh-HK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09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952250" y="2323262"/>
            <a:ext cx="3764130" cy="16541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APP</a:t>
            </a:r>
            <a:r>
              <a:rPr lang="zh-TW" altLang="en-US" sz="4000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世代</a:t>
            </a:r>
            <a:endParaRPr lang="en-US" altLang="zh-TW" sz="4000" b="1" dirty="0" smtClean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4000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親子關係方程式</a:t>
            </a:r>
            <a:endParaRPr lang="zh-TW" altLang="en-US" sz="4000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144126" y="2228854"/>
            <a:ext cx="2149642" cy="2300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zh-HK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家庭參與</a:t>
            </a:r>
            <a:endParaRPr lang="en-US" altLang="zh-TW" b="1" dirty="0" smtClean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zh-HK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管教信心</a:t>
            </a:r>
            <a:endParaRPr lang="en-US" altLang="zh-TW" b="1" dirty="0" smtClean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zh-HK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和諧關係</a:t>
            </a:r>
            <a:endParaRPr lang="en-US" altLang="zh-TW" b="1" dirty="0" smtClean="0">
              <a:solidFill>
                <a:srgbClr val="5AB34F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4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7619" y="1638286"/>
            <a:ext cx="3200401" cy="9667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互相交換知識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r>
              <a:rPr lang="zh-TW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探索</a:t>
            </a:r>
            <a:r>
              <a:rPr lang="zh-TW" altLang="zh-HK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共同</a:t>
            </a:r>
            <a:r>
              <a:rPr lang="zh-TW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興趣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8650" y="2978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zh-HK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家庭</a:t>
            </a:r>
            <a:r>
              <a:rPr lang="zh-TW" altLang="zh-HK" sz="40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參與</a:t>
            </a:r>
            <a:endParaRPr lang="zh-TW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05132" y="1638286"/>
            <a:ext cx="4279187" cy="194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恰當的網絡參與</a:t>
            </a:r>
            <a:endParaRPr lang="en-US" altLang="zh-TW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創造空間與</a:t>
            </a:r>
            <a:r>
              <a:rPr lang="zh-TW" altLang="zh-HK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子女討論網絡危機</a:t>
            </a:r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及網絡安全</a:t>
            </a:r>
            <a:endParaRPr lang="en-US" altLang="zh-TW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757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59403" y="2494202"/>
            <a:ext cx="5807243" cy="38905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增強對網絡危機的認識</a:t>
            </a:r>
            <a:endParaRPr lang="en-US" altLang="zh-TW" sz="2800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學習網絡及電腦知識</a:t>
            </a:r>
            <a:endParaRPr lang="en-US" altLang="zh-TW" sz="2800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運用</a:t>
            </a: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適合子女成長階段</a:t>
            </a:r>
            <a:r>
              <a:rPr lang="zh-TW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的</a:t>
            </a: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管教技巧</a:t>
            </a:r>
            <a:endParaRPr lang="en-US" altLang="zh-CN" sz="2800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建立社交圈子</a:t>
            </a:r>
            <a:r>
              <a:rPr lang="en-US" altLang="zh-CN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/</a:t>
            </a: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社交支援群組</a:t>
            </a:r>
            <a:endParaRPr lang="en-US" altLang="zh-TW" sz="28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 lvl="1">
              <a:lnSpc>
                <a:spcPct val="100000"/>
              </a:lnSpc>
              <a:buFont typeface=".HelveticaNeueDeskInterface-Regular" charset="-120"/>
              <a:buChar char="~"/>
              <a:defRPr/>
            </a:pPr>
            <a:r>
              <a:rPr lang="zh-TW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邀請子女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擔任家長</a:t>
            </a:r>
            <a:r>
              <a:rPr lang="zh-CN" altLang="en-US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的</a:t>
            </a:r>
            <a:r>
              <a:rPr lang="zh-HK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資訊科技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老師</a:t>
            </a:r>
            <a:r>
              <a:rPr lang="zh-TW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與子女分享數碼技術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及</a:t>
            </a:r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兒童青少年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網絡文化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endParaRPr lang="zh-TW" altLang="en-US" sz="28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05852" y="1008219"/>
            <a:ext cx="2071688" cy="1325563"/>
          </a:xfrm>
        </p:spPr>
        <p:txBody>
          <a:bodyPr>
            <a:normAutofit/>
          </a:bodyPr>
          <a:lstStyle/>
          <a:p>
            <a:r>
              <a:rPr lang="zh-TW" altLang="zh-HK" sz="36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管教</a:t>
            </a:r>
            <a:r>
              <a:rPr lang="zh-TW" altLang="zh-HK" sz="36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信心</a:t>
            </a:r>
            <a:endParaRPr lang="zh-TW" altLang="en-US" sz="36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46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3707" y="2221559"/>
            <a:ext cx="507682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zh-TW" altLang="zh-HK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讓</a:t>
            </a:r>
            <a:r>
              <a:rPr lang="zh-TW" altLang="zh-HK" sz="28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家庭</a:t>
            </a:r>
            <a:r>
              <a:rPr lang="zh-TW" altLang="zh-HK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作為支持的泉源</a:t>
            </a:r>
            <a:endParaRPr lang="en-US" altLang="zh-HK" sz="28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 lvl="0">
              <a:lnSpc>
                <a:spcPct val="100000"/>
              </a:lnSpc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培育信任及接納的家庭氛圍</a:t>
            </a:r>
            <a:endParaRPr lang="en-US" altLang="zh-HK" sz="28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關懷的態度及積極的溝通</a:t>
            </a:r>
            <a:endParaRPr lang="en-US" altLang="zh-HK" sz="28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zh-HK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親子</a:t>
            </a:r>
            <a:r>
              <a:rPr lang="zh-TW" altLang="zh-HK" sz="28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間</a:t>
            </a:r>
            <a:r>
              <a:rPr lang="zh-TW" altLang="zh-HK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互相</a:t>
            </a: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欣賞</a:t>
            </a:r>
            <a:r>
              <a:rPr lang="zh-TW" altLang="zh-HK" sz="2800" b="1" dirty="0">
                <a:solidFill>
                  <a:schemeClr val="bg1"/>
                </a:solidFill>
                <a:ea typeface="PMingLiU" charset="-120"/>
              </a:rPr>
              <a:t>、</a:t>
            </a: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認同及尊重</a:t>
            </a:r>
            <a:endParaRPr lang="en-US" altLang="zh-HK" sz="28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zh-HK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創造</a:t>
            </a: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家庭</a:t>
            </a:r>
            <a:r>
              <a:rPr lang="zh-TW" altLang="zh-HK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樂趣</a:t>
            </a:r>
            <a:r>
              <a:rPr lang="zh-CN" altLang="en-US" sz="28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及歸屬感</a:t>
            </a:r>
            <a:endParaRPr lang="en-US" altLang="zh-TW" sz="28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15817" y="927170"/>
            <a:ext cx="4529138" cy="1325563"/>
          </a:xfrm>
        </p:spPr>
        <p:txBody>
          <a:bodyPr>
            <a:normAutofit/>
          </a:bodyPr>
          <a:lstStyle/>
          <a:p>
            <a:r>
              <a:rPr lang="zh-TW" altLang="zh-HK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和諧</a:t>
            </a:r>
            <a:r>
              <a:rPr lang="zh-TW" altLang="zh-HK" sz="40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關係</a:t>
            </a:r>
            <a:endParaRPr lang="zh-TW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25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3"/>
          <p:cNvSpPr txBox="1">
            <a:spLocks/>
          </p:cNvSpPr>
          <p:nvPr/>
        </p:nvSpPr>
        <p:spPr>
          <a:xfrm>
            <a:off x="1229645" y="1750266"/>
            <a:ext cx="2092325" cy="1362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HK" sz="4000" b="1" dirty="0" smtClean="0">
                <a:solidFill>
                  <a:prstClr val="white"/>
                </a:solidFill>
                <a:latin typeface="PMingLiU" charset="-120"/>
              </a:rPr>
              <a:t>中學篇</a:t>
            </a:r>
            <a:endParaRPr lang="zh-HK" altLang="en-US" sz="4000" b="1" dirty="0">
              <a:solidFill>
                <a:prstClr val="white"/>
              </a:solidFill>
              <a:latin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78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3950" y="1058080"/>
            <a:ext cx="2395945" cy="1325563"/>
          </a:xfrm>
        </p:spPr>
        <p:txBody>
          <a:bodyPr>
            <a:normAutofit/>
          </a:bodyPr>
          <a:lstStyle/>
          <a:p>
            <a:r>
              <a:rPr lang="zh-HK" altLang="en-US" sz="40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健康</a:t>
            </a:r>
            <a:r>
              <a:rPr lang="zh-HK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貼士</a:t>
            </a:r>
            <a:endParaRPr lang="zh-HK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55958" y="3742508"/>
            <a:ext cx="2485738" cy="12736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1. </a:t>
            </a:r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身體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健康</a:t>
            </a:r>
            <a:endParaRPr lang="en-US" altLang="zh-HK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HK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2. 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心理健康</a:t>
            </a:r>
            <a:endParaRPr lang="en-US" altLang="zh-HK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29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575509" y="2995248"/>
            <a:ext cx="2919283" cy="635053"/>
          </a:xfrm>
        </p:spPr>
        <p:txBody>
          <a:bodyPr>
            <a:noAutofit/>
          </a:bodyPr>
          <a:lstStyle/>
          <a:p>
            <a:r>
              <a:rPr lang="en-US" altLang="zh-HK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2. </a:t>
            </a:r>
            <a:r>
              <a:rPr lang="zh-CN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心理健康</a:t>
            </a:r>
            <a:endParaRPr lang="zh-HK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7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484" y="1535161"/>
            <a:ext cx="3103901" cy="1801995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沉迷上網</a:t>
            </a:r>
            <a:endParaRPr lang="en-US" altLang="zh-TW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網絡欺凌</a:t>
            </a:r>
            <a:endParaRPr lang="en-US" altLang="zh-TW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不良</a:t>
            </a:r>
            <a:r>
              <a:rPr lang="zh-TW" altLang="en-US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使用</a:t>
            </a:r>
            <a:r>
              <a:rPr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及罪行</a:t>
            </a:r>
            <a:endParaRPr lang="en-US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4325" y="112294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心理健康</a:t>
            </a:r>
            <a:endParaRPr lang="zh-HK" altLang="en-US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53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92138" y="2951144"/>
            <a:ext cx="2748899" cy="71000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沉迷上網</a:t>
            </a:r>
            <a:endParaRPr lang="zh-HK" altLang="en-US" sz="40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27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7" name="Rectangle 3"/>
          <p:cNvSpPr>
            <a:spLocks noGrp="1" noChangeArrowheads="1"/>
          </p:cNvSpPr>
          <p:nvPr>
            <p:ph type="title"/>
          </p:nvPr>
        </p:nvSpPr>
        <p:spPr>
          <a:xfrm>
            <a:off x="2083501" y="1813810"/>
            <a:ext cx="4868188" cy="1335894"/>
          </a:xfrm>
        </p:spPr>
        <p:txBody>
          <a:bodyPr rIns="132080">
            <a:normAutofit/>
          </a:bodyPr>
          <a:lstStyle/>
          <a:p>
            <a:pPr algn="l"/>
            <a:r>
              <a:rPr lang="zh-TW" altLang="en-US" sz="40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沉迷</a:t>
            </a:r>
            <a:r>
              <a:rPr lang="zh-TW" altLang="en-US" sz="40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上網</a:t>
            </a:r>
            <a:endParaRPr kumimoji="0" lang="zh-TW" altLang="en-US" sz="40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83501" y="2946793"/>
            <a:ext cx="5823370" cy="2385075"/>
          </a:xfrm>
          <a:noFill/>
        </p:spPr>
        <p:txBody>
          <a:bodyPr rIns="132080"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kumimoji="0" lang="en-US" altLang="zh-TW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Howard J. Shaffer</a:t>
            </a:r>
            <a:r>
              <a:rPr lang="zh-HK" altLang="zh-HK" b="1" dirty="0" smtClean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kumimoji="0" lang="zh-TW" altLang="zh-TW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1</a:t>
            </a:r>
            <a:r>
              <a:rPr kumimoji="0" lang="en-US" altLang="zh-TW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996</a:t>
            </a:r>
            <a:r>
              <a:rPr kumimoji="0"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 </a:t>
            </a:r>
            <a:r>
              <a:rPr kumimoji="0" lang="en-US" altLang="zh-TW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–</a:t>
            </a:r>
            <a:r>
              <a:rPr kumimoji="0"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 </a:t>
            </a:r>
            <a:r>
              <a:rPr kumimoji="0" lang="en-US" altLang="zh-TW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3Cs</a:t>
            </a:r>
          </a:p>
          <a:p>
            <a:pPr>
              <a:buClr>
                <a:srgbClr val="5AB34F"/>
              </a:buClr>
            </a:pPr>
            <a:r>
              <a:rPr kumimoji="0"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當事人強烈渴望所驅使</a:t>
            </a:r>
            <a:endParaRPr lang="en-US" altLang="zh-TW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>
              <a:buClr>
                <a:srgbClr val="5AB34F"/>
              </a:buClr>
            </a:pPr>
            <a:r>
              <a:rPr kumimoji="0"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嘗試卻不能停止 </a:t>
            </a:r>
            <a:r>
              <a:rPr kumimoji="0" lang="en-US" altLang="zh-TW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/</a:t>
            </a:r>
            <a:r>
              <a:rPr kumimoji="0"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 失控 </a:t>
            </a:r>
            <a:endParaRPr kumimoji="0" lang="en-US" altLang="zh-TW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>
              <a:buClr>
                <a:srgbClr val="5AB34F"/>
              </a:buClr>
            </a:pPr>
            <a:r>
              <a:rPr kumimoji="0" lang="zh-TW" altLang="en-US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儘管引致嚴重後果仍繼續 </a:t>
            </a:r>
            <a:endParaRPr kumimoji="0" lang="en-US" altLang="zh-TW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51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0878" y="-26838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家長應對子女沉迷上網的對策</a:t>
            </a:r>
            <a:endParaRPr lang="zh-HK" altLang="en-US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227874" y="1395862"/>
            <a:ext cx="1141050" cy="713908"/>
          </a:xfrm>
          <a:prstGeom prst="rect">
            <a:avLst/>
          </a:prstGeom>
          <a:noFill/>
        </p:spPr>
        <p:txBody>
          <a:bodyPr vert="horz" lIns="91440" tIns="45720" rIns="13208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應該</a:t>
            </a:r>
            <a:endParaRPr lang="zh-TW" altLang="en-US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138590" y="4443324"/>
            <a:ext cx="1446557" cy="485979"/>
          </a:xfrm>
          <a:prstGeom prst="rect">
            <a:avLst/>
          </a:prstGeom>
          <a:noFill/>
        </p:spPr>
        <p:txBody>
          <a:bodyPr vert="horz" lIns="91440" tIns="45720" rIns="13208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不應該</a:t>
            </a:r>
            <a:endParaRPr lang="zh-TW" altLang="en-US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155434" y="1449468"/>
            <a:ext cx="5194299" cy="2429706"/>
          </a:xfrm>
          <a:prstGeom prst="rect">
            <a:avLst/>
          </a:prstGeom>
          <a:noFill/>
        </p:spPr>
        <p:txBody>
          <a:bodyPr vert="horz" lIns="91440" tIns="45720" rIns="13208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關懷與支持</a:t>
            </a:r>
            <a:endParaRPr lang="en-US" altLang="zh-TW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了解</a:t>
            </a:r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子女的意圖與需要</a:t>
            </a:r>
            <a:endParaRPr lang="en-US" altLang="zh-TW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家長</a:t>
            </a:r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要以身作則</a:t>
            </a:r>
            <a:endParaRPr lang="en-US" altLang="zh-TW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HK" altLang="en-US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家長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與子女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合作</a:t>
            </a:r>
            <a:r>
              <a:rPr lang="zh-HK" altLang="zh-HK" b="1" dirty="0">
                <a:solidFill>
                  <a:srgbClr val="5AB34F"/>
                </a:solidFill>
                <a:latin typeface="PMingLiU" charset="-120"/>
              </a:rPr>
              <a:t>，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共同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處理上網時間</a:t>
            </a:r>
            <a:r>
              <a:rPr lang="zh-TW" altLang="en-US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或其</a:t>
            </a:r>
            <a:r>
              <a:rPr lang="zh-TW" altLang="en-US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網絡事情的分歧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168881" y="4445356"/>
            <a:ext cx="4283750" cy="1995785"/>
          </a:xfrm>
          <a:prstGeom prst="rect">
            <a:avLst/>
          </a:prstGeom>
          <a:noFill/>
        </p:spPr>
        <p:txBody>
          <a:bodyPr vert="horz" lIns="91440" tIns="45720" rIns="13208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責備</a:t>
            </a:r>
            <a:endParaRPr lang="en-US" altLang="zh-TW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過度</a:t>
            </a:r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使用權威</a:t>
            </a:r>
            <a:endParaRPr lang="en-US" altLang="zh-TW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主觀</a:t>
            </a:r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判斷子女行爲</a:t>
            </a:r>
            <a:endParaRPr lang="en-US" altLang="zh-TW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對子女</a:t>
            </a:r>
            <a:r>
              <a:rPr lang="zh-CN" altLang="en-US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的問題以偏概全</a:t>
            </a:r>
            <a:endParaRPr lang="en-US" altLang="zh-TW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4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-5371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HK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網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絡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欺凌</a:t>
            </a:r>
            <a:endParaRPr lang="zh-HK" altLang="en-US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23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83329" y="1437857"/>
            <a:ext cx="8628197" cy="3567280"/>
          </a:xfrm>
        </p:spPr>
        <p:txBody>
          <a:bodyPr>
            <a:noAutofit/>
          </a:bodyPr>
          <a:lstStyle/>
          <a:p>
            <a:pPr>
              <a:lnSpc>
                <a:spcPts val="3360"/>
              </a:lnSpc>
              <a:buNone/>
            </a:pP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甚麼是網絡欺凌？</a:t>
            </a:r>
            <a:endParaRPr lang="en-US" altLang="zh-TW" sz="26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 marL="0" indent="0">
              <a:lnSpc>
                <a:spcPts val="3360"/>
              </a:lnSpc>
              <a:buNone/>
            </a:pP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是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指一個人或一群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人</a:t>
            </a:r>
            <a:r>
              <a:rPr lang="zh-HK" altLang="zh-HK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不斷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利用資訊及溝通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科技</a:t>
            </a:r>
            <a:r>
              <a:rPr lang="zh-HK" altLang="zh-HK" sz="2400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例如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是社交網絡</a:t>
            </a:r>
            <a:r>
              <a:rPr lang="zh-TW" altLang="en-US" b="1" dirty="0">
                <a:solidFill>
                  <a:srgbClr val="5AB34F"/>
                </a:solidFill>
                <a:ea typeface="PMingLiU" charset="-120"/>
              </a:rPr>
              <a:t>、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即時短訊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工具</a:t>
            </a:r>
            <a:r>
              <a:rPr lang="zh-TW" altLang="en-US" sz="2400" b="1" dirty="0">
                <a:solidFill>
                  <a:srgbClr val="5AB34F"/>
                </a:solidFill>
                <a:ea typeface="PMingLiU" charset="-120"/>
              </a:rPr>
              <a:t>、 </a:t>
            </a:r>
            <a:r>
              <a:rPr lang="en-US" altLang="zh-TW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SMS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短訊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等</a:t>
            </a:r>
            <a:r>
              <a:rPr lang="zh-HK" altLang="zh-HK" sz="2400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針對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另一人或一群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人</a:t>
            </a:r>
            <a:r>
              <a:rPr lang="zh-HK" altLang="zh-HK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，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蓄意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及反覆地作出帶有敵意的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行為</a:t>
            </a:r>
            <a:r>
              <a:rPr lang="zh-HK" altLang="zh-HK" sz="2400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意圖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作出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傷害。</a:t>
            </a:r>
            <a:endParaRPr lang="en-US" altLang="zh-TW" sz="26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>
              <a:lnSpc>
                <a:spcPts val="3360"/>
              </a:lnSpc>
              <a:buNone/>
            </a:pP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形式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：</a:t>
            </a:r>
            <a:endParaRPr lang="en-US" altLang="zh-TW" sz="26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 marL="0" indent="0">
              <a:lnSpc>
                <a:spcPts val="3360"/>
              </a:lnSpc>
              <a:buNone/>
            </a:pP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騷擾</a:t>
            </a:r>
            <a:r>
              <a:rPr lang="zh-TW" altLang="en-US" sz="2400" b="1" dirty="0">
                <a:solidFill>
                  <a:srgbClr val="5AB34F"/>
                </a:solidFill>
                <a:ea typeface="PMingLiU" charset="-120"/>
              </a:rPr>
              <a:t>、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恐嚇</a:t>
            </a:r>
            <a:r>
              <a:rPr lang="zh-TW" altLang="en-US" sz="2400" b="1" dirty="0">
                <a:solidFill>
                  <a:srgbClr val="5AB34F"/>
                </a:solidFill>
                <a:ea typeface="PMingLiU" charset="-120"/>
              </a:rPr>
              <a:t>、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詆毀</a:t>
            </a:r>
            <a:r>
              <a:rPr lang="zh-TW" altLang="en-US" sz="2400" b="1" dirty="0">
                <a:solidFill>
                  <a:srgbClr val="5AB34F"/>
                </a:solidFill>
                <a:ea typeface="PMingLiU" charset="-120"/>
              </a:rPr>
              <a:t>、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威脅</a:t>
            </a:r>
            <a:r>
              <a:rPr lang="zh-TW" altLang="en-US" sz="2400" b="1" dirty="0">
                <a:solidFill>
                  <a:srgbClr val="5AB34F"/>
                </a:solidFill>
                <a:ea typeface="PMingLiU" charset="-120"/>
              </a:rPr>
              <a:t>、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假冒他人</a:t>
            </a:r>
            <a:r>
              <a:rPr lang="zh-TW" altLang="en-US" sz="2400" b="1" dirty="0">
                <a:solidFill>
                  <a:srgbClr val="5AB34F"/>
                </a:solidFill>
                <a:ea typeface="PMingLiU" charset="-120"/>
              </a:rPr>
              <a:t>、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又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或是散播謠言或虛假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訊息</a:t>
            </a:r>
            <a:r>
              <a:rPr lang="zh-HK" altLang="zh-HK" sz="2400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以</a:t>
            </a:r>
            <a:r>
              <a:rPr lang="zh-TW" altLang="en-US" sz="26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圖損害對方的聲譽或友誼</a:t>
            </a:r>
            <a:r>
              <a:rPr lang="zh-TW" altLang="en-US" sz="26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。</a:t>
            </a:r>
            <a:endParaRPr lang="zh-HK" altLang="en-US" sz="2600" b="1" dirty="0">
              <a:ea typeface="PMingLiU" charset="-120"/>
              <a:cs typeface="PMingLiU" charset="-120"/>
            </a:endParaRPr>
          </a:p>
          <a:p>
            <a:pPr marL="0" indent="0">
              <a:lnSpc>
                <a:spcPts val="3360"/>
              </a:lnSpc>
              <a:buNone/>
            </a:pPr>
            <a:endParaRPr lang="zh-TW" altLang="en-US" sz="26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325" y="-22176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網絡欺凌</a:t>
            </a:r>
            <a:endParaRPr lang="zh-HK" altLang="en-US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6" name="內容版面配置區 3"/>
          <p:cNvSpPr txBox="1">
            <a:spLocks/>
          </p:cNvSpPr>
          <p:nvPr/>
        </p:nvSpPr>
        <p:spPr>
          <a:xfrm>
            <a:off x="314325" y="5127543"/>
            <a:ext cx="8628197" cy="920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MingLiU" charset="-12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MingLiU" charset="-12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MingLiU" charset="-12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MingLiU" charset="-12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MingLiU" charset="-12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2400" b="1" dirty="0" smtClean="0">
                <a:solidFill>
                  <a:srgbClr val="0C63C3"/>
                </a:solidFill>
                <a:cs typeface="PMingLiU" charset="-120"/>
              </a:rPr>
              <a:t>Reference: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2400" b="1" dirty="0" smtClean="0">
                <a:solidFill>
                  <a:srgbClr val="0C63C3"/>
                </a:solidFill>
                <a:cs typeface="PMingLiU" charset="-120"/>
              </a:rPr>
              <a:t>http://</a:t>
            </a:r>
            <a:r>
              <a:rPr lang="en-US" altLang="zh-TW" sz="2400" b="1" dirty="0" err="1" smtClean="0">
                <a:solidFill>
                  <a:srgbClr val="0C63C3"/>
                </a:solidFill>
                <a:cs typeface="PMingLiU" charset="-120"/>
              </a:rPr>
              <a:t>youth.clic.org.hk</a:t>
            </a:r>
            <a:r>
              <a:rPr lang="en-US" altLang="zh-TW" sz="2400" b="1" dirty="0" smtClean="0">
                <a:solidFill>
                  <a:srgbClr val="0C63C3"/>
                </a:solidFill>
                <a:cs typeface="PMingLiU" charset="-120"/>
              </a:rPr>
              <a:t>/</a:t>
            </a:r>
            <a:r>
              <a:rPr lang="en-US" altLang="zh-TW" sz="2400" b="1" dirty="0" err="1" smtClean="0">
                <a:solidFill>
                  <a:srgbClr val="0C63C3"/>
                </a:solidFill>
                <a:cs typeface="PMingLiU" charset="-120"/>
              </a:rPr>
              <a:t>tc</a:t>
            </a:r>
            <a:r>
              <a:rPr lang="en-US" altLang="zh-TW" sz="2400" b="1" dirty="0" smtClean="0">
                <a:solidFill>
                  <a:srgbClr val="0C63C3"/>
                </a:solidFill>
                <a:cs typeface="PMingLiU" charset="-120"/>
              </a:rPr>
              <a:t>/topics/Cyber-bullying/</a:t>
            </a:r>
            <a:endParaRPr lang="zh-TW" altLang="en-US" sz="2400" b="1" dirty="0" smtClean="0">
              <a:solidFill>
                <a:srgbClr val="0C63C3"/>
              </a:solidFill>
              <a:cs typeface="PMingLiU" charset="-120"/>
            </a:endParaRPr>
          </a:p>
          <a:p>
            <a:pPr>
              <a:lnSpc>
                <a:spcPct val="100000"/>
              </a:lnSpc>
            </a:pPr>
            <a:endParaRPr lang="zh-HK" altLang="en-US" sz="2600" b="1" dirty="0" smtClean="0">
              <a:solidFill>
                <a:prstClr val="black"/>
              </a:solidFill>
              <a:cs typeface="PMingLiU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zh-TW" altLang="en-US" sz="2600" b="1" dirty="0">
              <a:solidFill>
                <a:srgbClr val="5AB34F"/>
              </a:solidFill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18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17209"/>
            <a:ext cx="78867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家長錦囊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： </a:t>
            </a:r>
            <a:r>
              <a:rPr lang="en-US" altLang="zh-CN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/>
            </a:r>
            <a:br>
              <a:rPr lang="en-US" altLang="zh-CN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CN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如何陪伴子女面對網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絡</a:t>
            </a:r>
            <a:r>
              <a:rPr lang="zh-CN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欺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凌</a:t>
            </a:r>
            <a:endParaRPr lang="zh-TW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6080" y="1865494"/>
            <a:ext cx="8556960" cy="3259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應該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</a:rPr>
              <a:t>：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聆聽子女的感受與經歷</a:t>
            </a:r>
            <a:r>
              <a:rPr lang="zh-HK" altLang="zh-HK" sz="2800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讓子女體會到家長的陪伴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尊重子女</a:t>
            </a:r>
            <a:r>
              <a:rPr lang="zh-HK" altLang="zh-HK" sz="2800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與子女探討進一步的行動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了解子女欺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凌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他人的動機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教導子女為網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絡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欺淩的受害者提供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協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助</a:t>
            </a:r>
            <a:r>
              <a:rPr lang="zh-HK" altLang="zh-HK" sz="2800" b="1" dirty="0">
                <a:solidFill>
                  <a:srgbClr val="5AB34F"/>
                </a:solidFill>
                <a:ea typeface="PMingLiU" charset="-120"/>
              </a:rPr>
              <a:t>，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切勿只做沉默的旁觀者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endParaRPr lang="zh-TW" altLang="en-US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39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8945" y="2264432"/>
            <a:ext cx="6775285" cy="2238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不應該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</a:rPr>
              <a:t>：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只教導子女處理網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絡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欺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凌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而忽略其感受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在了解詳細情況前批判子女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過度反應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>
              <a:buNone/>
            </a:pP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endParaRPr lang="zh-TW" altLang="en-US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21720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PMingLiU" charset="-12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4000" b="1" dirty="0" smtClean="0">
                <a:solidFill>
                  <a:prstClr val="white"/>
                </a:solidFill>
                <a:ea typeface="PMingLiU" charset="-120"/>
                <a:cs typeface="PMingLiU" charset="-120"/>
              </a:rPr>
              <a:t>家長錦囊</a:t>
            </a:r>
            <a:r>
              <a:rPr lang="zh-TW" altLang="en-US" sz="4000" b="1" dirty="0" smtClean="0">
                <a:solidFill>
                  <a:prstClr val="white"/>
                </a:solidFill>
                <a:cs typeface="PMingLiU" charset="-120"/>
              </a:rPr>
              <a:t>： </a:t>
            </a:r>
            <a:r>
              <a:rPr lang="en-US" altLang="zh-CN" sz="4000" b="1" dirty="0" smtClean="0">
                <a:solidFill>
                  <a:prstClr val="white"/>
                </a:solidFill>
                <a:ea typeface="PMingLiU" charset="-120"/>
                <a:cs typeface="PMingLiU" charset="-120"/>
              </a:rPr>
              <a:t/>
            </a:r>
            <a:br>
              <a:rPr lang="en-US" altLang="zh-CN" sz="4000" b="1" dirty="0" smtClean="0">
                <a:solidFill>
                  <a:prstClr val="white"/>
                </a:solidFill>
                <a:ea typeface="PMingLiU" charset="-120"/>
                <a:cs typeface="PMingLiU" charset="-120"/>
              </a:rPr>
            </a:br>
            <a:r>
              <a:rPr lang="zh-CN" altLang="en-US" sz="4000" b="1" dirty="0" smtClean="0">
                <a:solidFill>
                  <a:prstClr val="white"/>
                </a:solidFill>
                <a:ea typeface="PMingLiU" charset="-120"/>
                <a:cs typeface="PMingLiU" charset="-120"/>
              </a:rPr>
              <a:t>如何陪伴子女面對網</a:t>
            </a:r>
            <a:r>
              <a:rPr lang="zh-TW" altLang="en-US" sz="4000" b="1" dirty="0" smtClean="0">
                <a:solidFill>
                  <a:prstClr val="white"/>
                </a:solidFill>
                <a:cs typeface="PMingLiU" charset="-120"/>
              </a:rPr>
              <a:t>絡</a:t>
            </a:r>
            <a:r>
              <a:rPr lang="zh-CN" altLang="en-US" sz="4000" b="1" dirty="0" smtClean="0">
                <a:solidFill>
                  <a:prstClr val="white"/>
                </a:solidFill>
                <a:ea typeface="PMingLiU" charset="-120"/>
                <a:cs typeface="PMingLiU" charset="-120"/>
              </a:rPr>
              <a:t>欺</a:t>
            </a:r>
            <a:r>
              <a:rPr lang="zh-TW" altLang="en-US" sz="4000" b="1" dirty="0" smtClean="0">
                <a:solidFill>
                  <a:prstClr val="white"/>
                </a:solidFill>
                <a:cs typeface="PMingLiU" charset="-120"/>
              </a:rPr>
              <a:t>凌</a:t>
            </a:r>
            <a:endParaRPr lang="zh-TW" altLang="en-US" sz="4000" b="1" dirty="0">
              <a:solidFill>
                <a:prstClr val="white"/>
              </a:solidFill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2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79176" y="914400"/>
            <a:ext cx="6461666" cy="1882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家長：當子女參與電子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學習</a:t>
            </a:r>
            <a:r>
              <a:rPr lang="zh-TW" altLang="en-US" b="1" dirty="0">
                <a:solidFill>
                  <a:prstClr val="white"/>
                </a:solidFill>
                <a:latin typeface="PMingLiU" charset="-120"/>
              </a:rPr>
              <a:t>，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我應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如何作好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準備？</a:t>
            </a:r>
            <a:endParaRPr lang="en-US" sz="4000" b="1" dirty="0">
              <a:solidFill>
                <a:prstClr val="white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6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6814" y="1966827"/>
            <a:ext cx="4954002" cy="1325563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網</a:t>
            </a:r>
            <a:r>
              <a:rPr lang="zh-TW" altLang="en-US" sz="40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絡</a:t>
            </a:r>
            <a:r>
              <a:rPr lang="zh-CN" altLang="en-US" sz="40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欺</a:t>
            </a:r>
            <a:r>
              <a:rPr lang="zh-TW" altLang="en-US" sz="40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凌</a:t>
            </a:r>
            <a:r>
              <a:rPr lang="zh-CN" altLang="en-US" sz="40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受害者錦囊</a:t>
            </a:r>
            <a:endParaRPr lang="zh-TW" altLang="en-US" sz="40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3934" y="3202095"/>
            <a:ext cx="5270994" cy="1864059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明確地向網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絡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欺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凌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說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「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不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」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關閉屏幕及保持冷靜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必要時尋求專業人士的幫助</a:t>
            </a:r>
            <a:endParaRPr lang="zh-TW" altLang="en-US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25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713098" y="1383201"/>
            <a:ext cx="7772534" cy="2074022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網上發言要三思而後行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同時培育子女的品格與資訊科技能力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協助子女建立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正確的</a:t>
            </a:r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價值觀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（例如責任感</a:t>
            </a:r>
            <a:r>
              <a:rPr lang="zh-TW" altLang="en-US" b="1" dirty="0">
                <a:solidFill>
                  <a:schemeClr val="bg1"/>
                </a:solidFill>
                <a:ea typeface="PMingLiU" charset="-120"/>
              </a:rPr>
              <a:t>、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尊重</a:t>
            </a:r>
            <a:r>
              <a:rPr lang="zh-TW" altLang="en-US" b="1" dirty="0" smtClean="0">
                <a:solidFill>
                  <a:schemeClr val="bg1"/>
                </a:solidFill>
                <a:ea typeface="PMingLiU" charset="-120"/>
              </a:rPr>
              <a:t>、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同理心）</a:t>
            </a:r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及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對網絡言行進行</a:t>
            </a:r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批判</a:t>
            </a:r>
            <a:r>
              <a:rPr lang="zh-CN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性思考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4325" y="42936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遵守網絡及社交網站的良好行為</a:t>
            </a:r>
            <a:endParaRPr lang="zh-HK" altLang="en-US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73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528453" y="1250577"/>
            <a:ext cx="3773300" cy="1308288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不良</a:t>
            </a:r>
            <a:r>
              <a:rPr lang="zh-TW" altLang="en-US" sz="40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使用及罪行 </a:t>
            </a:r>
            <a:endParaRPr lang="zh-HK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02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635" y="1306419"/>
            <a:ext cx="5624232" cy="132556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小心不恰當的行為</a:t>
            </a:r>
            <a:endParaRPr lang="zh-HK" altLang="en-US" sz="40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2271" y="2538319"/>
            <a:ext cx="6942044" cy="1388222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直接於互聯網抄襲資料來完成課業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不懂分析</a:t>
            </a:r>
            <a:r>
              <a:rPr lang="zh-TW" altLang="zh-HK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資訊來源的取向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</a:rPr>
              <a:t>、</a:t>
            </a:r>
            <a:r>
              <a:rPr lang="zh-TW" altLang="zh-HK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範圍及恰當性</a:t>
            </a:r>
            <a:endParaRPr lang="en-GB" altLang="zh-HK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endParaRPr lang="zh-HK" altLang="en-US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1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03" y="230656"/>
            <a:ext cx="78867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與知識產權物品相關罪行</a:t>
            </a:r>
            <a:r>
              <a:rPr lang="en-US" altLang="zh-TW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及互聯網犯罪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97745" y="2108013"/>
            <a:ext cx="8230602" cy="106549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HK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Ref: </a:t>
            </a:r>
            <a:r>
              <a:rPr lang="en-US" altLang="zh-HK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Youth CLIC by Law and Technology Centre, HKU</a:t>
            </a:r>
          </a:p>
          <a:p>
            <a:r>
              <a:rPr lang="en-US" altLang="zh-HK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http</a:t>
            </a:r>
            <a:r>
              <a:rPr lang="en-US" altLang="zh-HK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://</a:t>
            </a:r>
            <a:r>
              <a:rPr lang="en-US" altLang="zh-HK" b="1" dirty="0" err="1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youth.clic.org.hk</a:t>
            </a:r>
            <a:r>
              <a:rPr lang="en-US" altLang="zh-HK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/</a:t>
            </a:r>
            <a:r>
              <a:rPr lang="en-US" altLang="zh-HK" b="1" dirty="0" err="1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tc</a:t>
            </a:r>
            <a:r>
              <a:rPr lang="en-US" altLang="zh-HK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/topics/Cyber-crimes</a:t>
            </a:r>
            <a:r>
              <a:rPr lang="en-US" altLang="zh-HK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/</a:t>
            </a:r>
            <a:endParaRPr lang="zh-HK" altLang="en-US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83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601757" y="435560"/>
            <a:ext cx="8367431" cy="6121586"/>
          </a:xfrm>
        </p:spPr>
        <p:txBody>
          <a:bodyPr vert="horz">
            <a:noAutofit/>
          </a:bodyPr>
          <a:lstStyle/>
          <a:p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藉電訊而在未獲授權下取用電腦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資料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HK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刑事損壞</a:t>
            </a:r>
            <a:endParaRPr lang="en-US" altLang="zh-HK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有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犯罪或不誠實意圖而取用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電腦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有關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製作侵犯版權物品（侵權物品）或進行侵權物品交易等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罪行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「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個人資料」的定義及保障資料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原則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HK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誹謗</a:t>
            </a:r>
            <a:endParaRPr lang="en-US" altLang="zh-HK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協同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自殺的刑事法律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責任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HK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盜竊</a:t>
            </a:r>
            <a:endParaRPr lang="en-US" altLang="zh-HK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HK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欺詐</a:t>
            </a:r>
            <a:endParaRPr lang="en-US" altLang="zh-HK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與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商品說明有關的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罪行</a:t>
            </a:r>
            <a:endParaRPr lang="en-US" altLang="zh-TW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以</a:t>
            </a:r>
            <a:r>
              <a:rPr lang="zh-TW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欺騙手段取得</a:t>
            </a: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財產</a:t>
            </a:r>
            <a:endParaRPr lang="zh-HK" altLang="en-US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67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56447" y="601756"/>
            <a:ext cx="6858000" cy="1882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教導子女分辨網絡的不良資訊</a:t>
            </a:r>
            <a:endParaRPr lang="zh-HK" altLang="en-US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09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1" name="Rectangle 1"/>
          <p:cNvSpPr>
            <a:spLocks noGrp="1" noChangeArrowheads="1"/>
          </p:cNvSpPr>
          <p:nvPr>
            <p:ph idx="1"/>
          </p:nvPr>
        </p:nvSpPr>
        <p:spPr>
          <a:xfrm>
            <a:off x="1798544" y="2140488"/>
            <a:ext cx="5973856" cy="3022366"/>
          </a:xfrm>
          <a:extLst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zh-TW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尊重個人</a:t>
            </a:r>
            <a:endParaRPr lang="en-US" altLang="zh-HK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在現實與虛擬世界都要遵守法律</a:t>
            </a:r>
            <a:endParaRPr lang="zh-TW" altLang="zh-HK" sz="2800" b="1" dirty="0" smtClean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在</a:t>
            </a:r>
            <a:r>
              <a:rPr lang="zh-CN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子女的同意下安裝過濾軟</a:t>
            </a: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件</a:t>
            </a:r>
            <a:endParaRPr lang="en-US" altLang="zh-TW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>
              <a:defRPr/>
            </a:pPr>
            <a:r>
              <a:rPr lang="zh-CN" altLang="en-US" sz="2800" b="1" dirty="0" smtClean="0">
                <a:solidFill>
                  <a:srgbClr val="5AB34F"/>
                </a:solidFill>
                <a:ea typeface="PMingLiU" charset="-120"/>
                <a:cs typeface="PMingLiU" charset="-120"/>
              </a:rPr>
              <a:t>在</a:t>
            </a:r>
            <a:r>
              <a:rPr lang="zh-CN" altLang="en-US" sz="2800" b="1" dirty="0">
                <a:solidFill>
                  <a:srgbClr val="5AB34F"/>
                </a:solidFill>
                <a:ea typeface="PMingLiU" charset="-120"/>
                <a:cs typeface="PMingLiU" charset="-120"/>
              </a:rPr>
              <a:t>子女接觸到網絡不良資訊時提供直接的指導</a:t>
            </a:r>
            <a:endParaRPr lang="en-US" altLang="zh-TW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TW" sz="2800" b="1" dirty="0">
              <a:solidFill>
                <a:srgbClr val="5AB34F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325" y="-10852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注意網絡安全</a:t>
            </a:r>
            <a:endParaRPr lang="zh-HK" altLang="en-US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5169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1669" y="4832094"/>
            <a:ext cx="6414248" cy="1120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1600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©</a:t>
            </a: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香港特別行政區政府教育局    教育基建分部    資訊科技教育組 </a:t>
            </a:r>
            <a:r>
              <a:rPr lang="en-US" altLang="zh-TW" sz="16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2017</a:t>
            </a: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 </a:t>
            </a:r>
            <a:br>
              <a:rPr lang="zh-TW" altLang="en-US" sz="16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</a:b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/>
            </a:r>
            <a:br>
              <a:rPr lang="zh-TW" altLang="en-US" sz="16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</a:b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cs typeface="PMingLiU" charset="-120"/>
              </a:rPr>
              <a:t>本簡報的版權屬香港特別行政區政府教育局所有，不得作商業用途。學校可使用部分或全部內容作非牟利教育用途。</a:t>
            </a:r>
            <a:endParaRPr lang="en-US" sz="16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5493" y="2658271"/>
            <a:ext cx="7059706" cy="1120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500" b="1" dirty="0" smtClean="0">
                <a:solidFill>
                  <a:srgbClr val="5AB34F"/>
                </a:solidFill>
                <a:latin typeface="PMingLiU" charset="-120"/>
                <a:cs typeface="PMingLiU" charset="-120"/>
              </a:rPr>
              <a:t>完</a:t>
            </a:r>
            <a:endParaRPr lang="en-US" sz="55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12694" y="4625788"/>
            <a:ext cx="6118412" cy="0"/>
          </a:xfrm>
          <a:prstGeom prst="line">
            <a:avLst/>
          </a:prstGeom>
          <a:ln>
            <a:solidFill>
              <a:srgbClr val="5AB3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7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34164" y="2681208"/>
            <a:ext cx="4572002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indent="-400050">
              <a:lnSpc>
                <a:spcPct val="150000"/>
              </a:lnSpc>
              <a:buFontTx/>
              <a:buAutoNum type="romanUcPeriod"/>
            </a:pPr>
            <a:r>
              <a:rPr lang="zh-TW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世界趨勢</a:t>
            </a:r>
            <a:endParaRPr lang="en-US" altLang="zh-TW" sz="28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 marL="400050" indent="-400050">
              <a:lnSpc>
                <a:spcPct val="150000"/>
              </a:lnSpc>
              <a:buFontTx/>
              <a:buAutoNum type="romanUcPeriod"/>
            </a:pPr>
            <a:r>
              <a:rPr lang="zh-TW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認識</a:t>
            </a:r>
            <a:r>
              <a:rPr lang="zh-TW" altLang="en-US" sz="28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電子學習及家</a:t>
            </a:r>
            <a:r>
              <a:rPr lang="zh-HK" altLang="en-US" sz="28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校</a:t>
            </a:r>
            <a:r>
              <a:rPr lang="zh-HK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溝通</a:t>
            </a:r>
            <a:endParaRPr lang="en-US" altLang="zh-HK" sz="28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 marL="400050" indent="-400050">
              <a:lnSpc>
                <a:spcPct val="150000"/>
              </a:lnSpc>
              <a:buFontTx/>
              <a:buAutoNum type="romanUcPeriod"/>
            </a:pPr>
            <a:r>
              <a:rPr lang="zh-HK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支持</a:t>
            </a:r>
            <a:r>
              <a:rPr lang="zh-HK" altLang="en-US" sz="28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及指導</a:t>
            </a:r>
            <a:r>
              <a:rPr lang="zh-HK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子女</a:t>
            </a:r>
            <a:endParaRPr lang="en-GB" altLang="zh-HK" sz="28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 marL="400050" indent="-400050">
              <a:lnSpc>
                <a:spcPct val="150000"/>
              </a:lnSpc>
              <a:buFontTx/>
              <a:buAutoNum type="romanUcPeriod"/>
            </a:pPr>
            <a:r>
              <a:rPr lang="zh-TW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有</a:t>
            </a:r>
            <a:r>
              <a:rPr lang="zh-TW" altLang="en-US" sz="28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需要時</a:t>
            </a:r>
            <a:r>
              <a:rPr lang="zh-TW" altLang="en-US" sz="28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尋求協助</a:t>
            </a:r>
            <a:endParaRPr lang="en-GB" altLang="zh-HK" sz="28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730" y="349623"/>
            <a:ext cx="3603811" cy="3307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家長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：</a:t>
            </a:r>
            <a:endParaRPr lang="en-US" altLang="zh-TW" sz="40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當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子女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參與</a:t>
            </a:r>
            <a:endParaRPr lang="en-US" altLang="zh-TW" sz="40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電子學習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</a:rPr>
              <a:t>，</a:t>
            </a:r>
            <a:endParaRPr lang="en-US" altLang="zh-TW" sz="40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我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應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如何</a:t>
            </a:r>
            <a:endParaRPr lang="en-US" altLang="zh-TW" sz="40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作好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準備</a:t>
            </a: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？</a:t>
            </a:r>
            <a:endParaRPr lang="en-US" sz="4000" b="1" dirty="0">
              <a:solidFill>
                <a:prstClr val="white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55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79176" y="628650"/>
            <a:ext cx="6185647" cy="1882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III. </a:t>
            </a:r>
            <a:r>
              <a:rPr lang="zh-HK" altLang="en-US" sz="4000" b="1" dirty="0">
                <a:solidFill>
                  <a:prstClr val="white"/>
                </a:solidFill>
                <a:latin typeface="PMingLiU" charset="-120"/>
                <a:cs typeface="PMingLiU" charset="-120"/>
              </a:rPr>
              <a:t>支持及指導子女</a:t>
            </a:r>
          </a:p>
        </p:txBody>
      </p:sp>
    </p:spTree>
    <p:extLst>
      <p:ext uri="{BB962C8B-B14F-4D97-AF65-F5344CB8AC3E}">
        <p14:creationId xmlns:p14="http://schemas.microsoft.com/office/powerpoint/2010/main" val="20534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82435" y="708951"/>
            <a:ext cx="5985558" cy="1536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HK" altLang="en-US" sz="4000" b="1" dirty="0" smtClean="0">
                <a:solidFill>
                  <a:prstClr val="white"/>
                </a:solidFill>
                <a:latin typeface="PMingLiU" charset="-120"/>
              </a:rPr>
              <a:t>培育孩子成為負責任</a:t>
            </a:r>
            <a:r>
              <a:rPr lang="zh-HK" altLang="en-US" b="1" dirty="0" smtClean="0">
                <a:solidFill>
                  <a:prstClr val="white"/>
                </a:solidFill>
                <a:latin typeface="PMingLiU" charset="-120"/>
              </a:rPr>
              <a:t>、</a:t>
            </a:r>
            <a:endParaRPr lang="en-US" altLang="zh-HK" b="1" dirty="0" smtClean="0">
              <a:solidFill>
                <a:prstClr val="white"/>
              </a:solidFill>
              <a:latin typeface="PMingLiU" charset="-120"/>
            </a:endParaRPr>
          </a:p>
          <a:p>
            <a:pPr>
              <a:lnSpc>
                <a:spcPct val="100000"/>
              </a:lnSpc>
            </a:pPr>
            <a:r>
              <a:rPr lang="zh-HK" altLang="en-US" sz="4000" b="1" dirty="0" smtClean="0">
                <a:solidFill>
                  <a:prstClr val="white"/>
                </a:solidFill>
                <a:latin typeface="PMingLiU" charset="-120"/>
              </a:rPr>
              <a:t>尊重及獨立的網絡使用者</a:t>
            </a:r>
            <a:endParaRPr lang="en-GB" altLang="zh-HK" sz="4000" b="1" dirty="0">
              <a:solidFill>
                <a:prstClr val="white"/>
              </a:solidFill>
              <a:latin typeface="PMingLiU" charset="-120"/>
            </a:endParaRPr>
          </a:p>
        </p:txBody>
      </p:sp>
      <p:sp>
        <p:nvSpPr>
          <p:cNvPr id="4" name="內容版面配置區 3"/>
          <p:cNvSpPr txBox="1">
            <a:spLocks/>
          </p:cNvSpPr>
          <p:nvPr/>
        </p:nvSpPr>
        <p:spPr>
          <a:xfrm>
            <a:off x="2782435" y="2343147"/>
            <a:ext cx="2171700" cy="1000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</a:pPr>
            <a:r>
              <a:rPr lang="zh-HK" altLang="en-US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開放關懷 </a:t>
            </a:r>
            <a:endParaRPr lang="en-US" altLang="zh-HK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>
              <a:lnSpc>
                <a:spcPts val="3800"/>
              </a:lnSpc>
            </a:pPr>
            <a:r>
              <a:rPr lang="zh-HK" altLang="en-US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以身作則</a:t>
            </a:r>
            <a:endParaRPr lang="en-GB" altLang="zh-HK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52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29000" y="756790"/>
            <a:ext cx="2286000" cy="629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sz="4000" b="1" dirty="0" smtClean="0">
                <a:solidFill>
                  <a:srgbClr val="5AB34F"/>
                </a:solidFill>
                <a:latin typeface="PMingLiU" charset="-120"/>
              </a:rPr>
              <a:t>開放關懷</a:t>
            </a:r>
            <a:endParaRPr lang="en-US" altLang="zh-HK" sz="4000" b="1" dirty="0">
              <a:solidFill>
                <a:srgbClr val="5AB34F"/>
              </a:solidFill>
              <a:latin typeface="PMingLiU" charset="-12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54640" y="1561560"/>
            <a:ext cx="4027991" cy="7718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5AB34F"/>
              </a:buClr>
              <a:defRPr/>
            </a:pPr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認識網絡的優勢與危機</a:t>
            </a:r>
            <a:endParaRPr lang="en-GB" altLang="zh-HK" b="1" dirty="0" smtClean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AB34F"/>
              </a:buClr>
              <a:defRPr/>
            </a:pPr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學習青少年的網絡文化</a:t>
            </a:r>
            <a:endParaRPr lang="en-GB" altLang="zh-HK" b="1" dirty="0" smtClean="0">
              <a:solidFill>
                <a:srgbClr val="5AB34F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07637" y="4498410"/>
            <a:ext cx="1363358" cy="8183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認同</a:t>
            </a:r>
            <a:endParaRPr lang="en-US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77667" y="3128957"/>
            <a:ext cx="1423586" cy="8183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自主</a:t>
            </a:r>
            <a:endParaRPr lang="en-US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4737" y="4446929"/>
            <a:ext cx="2365414" cy="8183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朋輩關係及分享</a:t>
            </a:r>
            <a:endParaRPr lang="en-US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838635" y="1544709"/>
            <a:ext cx="3703482" cy="7718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5AB34F"/>
              </a:buClr>
              <a:defRPr/>
            </a:pPr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培養正向的親子溝通</a:t>
            </a:r>
            <a:endParaRPr lang="en-GB" altLang="zh-HK" b="1" dirty="0" smtClean="0">
              <a:solidFill>
                <a:srgbClr val="5AB34F"/>
              </a:solidFill>
              <a:latin typeface="PMingLiU" charset="-120"/>
              <a:cs typeface="PMingLiU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AB34F"/>
              </a:buClr>
              <a:defRPr/>
            </a:pPr>
            <a:r>
              <a:rPr lang="zh-CN" altLang="en-US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了解子女的需要</a:t>
            </a:r>
            <a:endParaRPr lang="en-GB" altLang="zh-HK" b="1" dirty="0">
              <a:solidFill>
                <a:srgbClr val="5AB34F"/>
              </a:solidFill>
              <a:latin typeface="PMingLiU" charset="-120"/>
              <a:cs typeface="PMingLiU" charset="-12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14115" y="3119329"/>
            <a:ext cx="1001805" cy="8183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愛</a:t>
            </a:r>
            <a:endParaRPr lang="en-US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92391" y="3119328"/>
            <a:ext cx="1459930" cy="8183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喜樂</a:t>
            </a:r>
            <a:endParaRPr lang="en-US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75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52813" y="530969"/>
            <a:ext cx="274929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HK" altLang="en-US" sz="4000" b="1" dirty="0" smtClean="0">
                <a:solidFill>
                  <a:prstClr val="white"/>
                </a:solidFill>
                <a:latin typeface="PMingLiU" charset="-120"/>
              </a:rPr>
              <a:t>以身作則</a:t>
            </a:r>
            <a:endParaRPr lang="zh-HK" altLang="en-US" sz="4000" b="1" dirty="0">
              <a:solidFill>
                <a:prstClr val="white"/>
              </a:solidFill>
              <a:latin typeface="PMingLiU" charset="-120"/>
            </a:endParaRPr>
          </a:p>
        </p:txBody>
      </p:sp>
      <p:sp>
        <p:nvSpPr>
          <p:cNvPr id="4" name="內容版面配置區 3"/>
          <p:cNvSpPr txBox="1">
            <a:spLocks/>
          </p:cNvSpPr>
          <p:nvPr/>
        </p:nvSpPr>
        <p:spPr>
          <a:xfrm>
            <a:off x="1944542" y="1440011"/>
            <a:ext cx="5231757" cy="1667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家長的態度與行爲</a:t>
            </a:r>
            <a:endParaRPr lang="en-US" altLang="zh-HK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注意自身的網絡使用習慣</a:t>
            </a:r>
            <a:endParaRPr lang="en-US" altLang="zh-HK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r>
              <a:rPr lang="zh-CN" altLang="en-US" b="1" dirty="0" smtClean="0">
                <a:solidFill>
                  <a:prstClr val="white"/>
                </a:solidFill>
                <a:latin typeface="PMingLiU" charset="-120"/>
                <a:ea typeface="PMingLiU" charset="-120"/>
                <a:cs typeface="PMingLiU" charset="-120"/>
              </a:rPr>
              <a:t>與子女一起遵守網絡使用規則</a:t>
            </a:r>
            <a:endParaRPr lang="en-US" altLang="zh-HK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endParaRPr lang="en-US" altLang="zh-HK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32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版面配置區 2"/>
          <p:cNvSpPr txBox="1">
            <a:spLocks/>
          </p:cNvSpPr>
          <p:nvPr/>
        </p:nvSpPr>
        <p:spPr>
          <a:xfrm>
            <a:off x="2569581" y="1129687"/>
            <a:ext cx="6012354" cy="1957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家長</a:t>
            </a:r>
            <a:r>
              <a:rPr lang="zh-TW" altLang="en-US" sz="4000" b="1" dirty="0">
                <a:solidFill>
                  <a:prstClr val="white"/>
                </a:solidFill>
                <a:latin typeface="PMingLiU" charset="-120"/>
              </a:rPr>
              <a:t>：</a:t>
            </a:r>
            <a:endParaRPr lang="en-US" altLang="zh-TW" sz="4000" b="1" dirty="0" smtClean="0">
              <a:solidFill>
                <a:prstClr val="white"/>
              </a:solidFill>
              <a:latin typeface="PMingLiU" charset="-120"/>
              <a:cs typeface="PMingLiU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prstClr val="white"/>
                </a:solidFill>
                <a:latin typeface="PMingLiU" charset="-120"/>
                <a:cs typeface="PMingLiU" charset="-120"/>
              </a:rPr>
              <a:t>我應如何為我的子女準備參與電子學習？</a:t>
            </a:r>
            <a:endParaRPr lang="zh-HK" altLang="en-US" sz="4000" b="1" dirty="0">
              <a:solidFill>
                <a:prstClr val="white"/>
              </a:solidFill>
              <a:latin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9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1063</Words>
  <Application>Microsoft Office PowerPoint</Application>
  <PresentationFormat>On-screen Show (4:3)</PresentationFormat>
  <Paragraphs>192</Paragraphs>
  <Slides>38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家長教育 之 電子學習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家庭參與</vt:lpstr>
      <vt:lpstr>管教信心</vt:lpstr>
      <vt:lpstr>和諧關係</vt:lpstr>
      <vt:lpstr>健康貼士</vt:lpstr>
      <vt:lpstr>2. 心理健康</vt:lpstr>
      <vt:lpstr>PowerPoint Presentation</vt:lpstr>
      <vt:lpstr>沉迷上網</vt:lpstr>
      <vt:lpstr>沉迷上網</vt:lpstr>
      <vt:lpstr>PowerPoint Presentation</vt:lpstr>
      <vt:lpstr>PowerPoint Presentation</vt:lpstr>
      <vt:lpstr>PowerPoint Presentation</vt:lpstr>
      <vt:lpstr>家長錦囊：  如何陪伴子女面對網絡欺凌</vt:lpstr>
      <vt:lpstr>PowerPoint Presentation</vt:lpstr>
      <vt:lpstr>網絡欺凌受害者錦囊</vt:lpstr>
      <vt:lpstr>PowerPoint Presentation</vt:lpstr>
      <vt:lpstr>不良使用及罪行 </vt:lpstr>
      <vt:lpstr>小心不恰當的行為</vt:lpstr>
      <vt:lpstr>與知識產權物品相關罪行 及互聯網犯罪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家長教育 之 電子學習</dc:title>
  <dc:creator>WONG, Pui-ting Cecilia</dc:creator>
  <cp:lastModifiedBy>WONG, Pui-ting Cecilia</cp:lastModifiedBy>
  <cp:revision>3</cp:revision>
  <dcterms:created xsi:type="dcterms:W3CDTF">2017-04-07T06:20:41Z</dcterms:created>
  <dcterms:modified xsi:type="dcterms:W3CDTF">2017-04-20T09:06:35Z</dcterms:modified>
</cp:coreProperties>
</file>